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63" r:id="rId3"/>
    <p:sldId id="264" r:id="rId4"/>
    <p:sldId id="266" r:id="rId5"/>
    <p:sldId id="274" r:id="rId6"/>
    <p:sldId id="265" r:id="rId7"/>
    <p:sldId id="268" r:id="rId8"/>
    <p:sldId id="302" r:id="rId9"/>
    <p:sldId id="269" r:id="rId10"/>
    <p:sldId id="270" r:id="rId11"/>
    <p:sldId id="303" r:id="rId12"/>
    <p:sldId id="275" r:id="rId13"/>
    <p:sldId id="271" r:id="rId14"/>
    <p:sldId id="272" r:id="rId15"/>
    <p:sldId id="300" r:id="rId16"/>
    <p:sldId id="299" r:id="rId17"/>
    <p:sldId id="304" r:id="rId18"/>
    <p:sldId id="306" r:id="rId19"/>
    <p:sldId id="307" r:id="rId20"/>
    <p:sldId id="273" r:id="rId21"/>
    <p:sldId id="30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01" r:id="rId33"/>
    <p:sldId id="287" r:id="rId34"/>
    <p:sldId id="288" r:id="rId35"/>
    <p:sldId id="289" r:id="rId36"/>
    <p:sldId id="290" r:id="rId37"/>
    <p:sldId id="291" r:id="rId38"/>
    <p:sldId id="308" r:id="rId39"/>
    <p:sldId id="309" r:id="rId40"/>
    <p:sldId id="310" r:id="rId41"/>
    <p:sldId id="277" r:id="rId42"/>
    <p:sldId id="297" r:id="rId43"/>
    <p:sldId id="294" r:id="rId44"/>
    <p:sldId id="295" r:id="rId45"/>
    <p:sldId id="296" r:id="rId46"/>
    <p:sldId id="298" r:id="rId47"/>
    <p:sldId id="259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A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3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3ED68-9914-3A4D-9E55-79A7DE0F2F81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BC851-5346-9940-8DF8-59511EECA3B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1428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Vitalik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Buterin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BC851-5346-9940-8DF8-59511EECA3B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2572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99CE0-8097-F74B-BB52-635252C99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2E7AEC-38F3-0A40-B7D5-6D57D3406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6CD42-67C8-B54E-AE49-DDEFAC31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0BF165-B9C6-6546-8A1C-2E0A5F10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03546E-BC85-C949-85B4-1622BD0E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929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2A353-560B-9041-8234-7686167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69DD7E-81D7-F044-A591-F9D918798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356B1A-C1B4-8948-A087-95FBF5FA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9D1CA-1636-E04C-A7CA-243F9C0D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F2B0A6-B45B-3E4A-8FBC-E2E1C61A9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790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35CEBE3-9DED-F34B-924A-84DEE52B9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A7ECF2-CFE5-7B48-9879-DEBB135EF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01E03D-E12D-DB46-8CA3-BF8C864B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9E3D50-78D9-974D-AD8A-EB3D4A07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39DA5-70AF-F243-BE7B-837C5533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39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74E26-0945-D44F-B91C-DA37C0A0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49960-1B3C-864E-8FA1-3C8577634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1ED233-0788-B944-BB00-263A0294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D87643-E689-EB47-BEAE-A177B429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516E6D-6816-A345-A111-58FAFC7E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27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7FAE0-3E94-3544-B543-F2086E5D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2DB13B-2912-1E4E-AB06-54A458391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BF3F4C-CCEF-5846-9C7E-1AE8E1E5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90B428-D155-4B4F-B01E-B2BD7C73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4FF0E-2BDD-CD47-86F3-E7484143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89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F2D66-F571-574A-A126-969A6528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5D9B3-CE28-2446-A4C4-C3692378C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E6907D-1135-FC42-98EF-F489AE8A1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1AB3B5-E56F-1E4E-96F8-5EA1E6EA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92574E-DD40-F74D-B61B-F95B1DCA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B880CE-D048-9645-A475-21A45002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07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5F5B5-7A3D-C54E-AA98-6C0F120D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DF1DBA-F5B3-8E42-8CCA-6AEC7AB6B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8B59B6-3689-7745-8392-9829EA462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EFB44A-E73D-0147-B355-6F001F05A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EF9A74-097E-D644-AFE8-CE4A5DAFA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218073-A8C4-0B4A-A547-2DD0C8F6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4E4664-B34B-4644-B729-876EE218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3F4A2E-011B-4C4E-B77A-D3F09070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63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D6C58-5521-AF40-B134-E7F6EC4A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4FE24E-B6D3-0442-80D1-DC0E29BA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30BF12-4D72-014E-9493-670F0B3ED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A82270-603B-2F43-9C7B-69078785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66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7B3E75-492C-D940-AA42-CF6D041D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49D7E4-970D-F845-A1A1-BB2621C9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89A438-EF22-3641-8648-94E96617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A2D18-3E6C-4241-BA85-841D53A7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AE308-FC7F-AB4F-A724-4EF6C6AB9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EF5F3E-1397-E94F-B13A-74954EF9E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4F72DE-6FF2-A643-9817-3408ABDF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D3C7FB-D6E3-8A41-A49A-05A353578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F704EF-59D3-234D-9835-1551A8B2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803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5B15F-15E8-DF42-AD4B-59F8A5A7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922ADD-2E2D-4F46-8F3A-14CDAE21D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0734B4-EAD0-2846-B195-4473C5B7E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A57664-231A-6F42-B391-9BC3B8EB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C1977F-9AEC-D64D-9FB4-F4B6EBD0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D149EC-72F9-E44A-A273-50B34938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442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E53055-E7BD-C443-A984-B1562FCF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6AB552-9995-6C4A-9AA2-8CD1FA2A3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76325-E859-0D47-8389-0E9E99748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C7EEA-6E97-654A-A44B-1FC39A1CEF1D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DFE009-1C01-0B42-A2BC-CA6EFAD47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DCCC07-D8D2-4B40-864B-B764CC187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E597B-5936-6F4F-82E1-D0C79FDC84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712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2" y="0"/>
            <a:ext cx="12213601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2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TestBank.sol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1958562-5613-6947-B207-716FFE1B4273}"/>
              </a:ext>
            </a:extLst>
          </p:cNvPr>
          <p:cNvGrpSpPr/>
          <p:nvPr/>
        </p:nvGrpSpPr>
        <p:grpSpPr>
          <a:xfrm>
            <a:off x="904673" y="525294"/>
            <a:ext cx="4017446" cy="369332"/>
            <a:chOff x="904673" y="525294"/>
            <a:chExt cx="401744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42BB48F-675F-2B48-9FAC-8D17CC0073A2}"/>
                </a:ext>
              </a:extLst>
            </p:cNvPr>
            <p:cNvSpPr txBox="1"/>
            <p:nvPr/>
          </p:nvSpPr>
          <p:spPr>
            <a:xfrm>
              <a:off x="904673" y="525294"/>
              <a:ext cx="4017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Ⅰ. </a:t>
              </a:r>
              <a:r>
                <a:rPr lang="zh-CN" altLang="en-US" dirty="0">
                  <a:solidFill>
                    <a:schemeClr val="bg1"/>
                  </a:solidFill>
                </a:rPr>
                <a:t>古老却不过时的障眼法： </a:t>
              </a:r>
              <a:r>
                <a:rPr lang="en-US" altLang="zh-CN" dirty="0" err="1">
                  <a:solidFill>
                    <a:schemeClr val="bg1"/>
                  </a:solidFill>
                </a:rPr>
                <a:t>TestBank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9E3E5C69-D115-DF43-82D9-9B61AF6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E900812-52E2-F242-A720-A3A07773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4" y="1261327"/>
            <a:ext cx="7465979" cy="504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7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TestBank.sol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1958562-5613-6947-B207-716FFE1B4273}"/>
              </a:ext>
            </a:extLst>
          </p:cNvPr>
          <p:cNvGrpSpPr/>
          <p:nvPr/>
        </p:nvGrpSpPr>
        <p:grpSpPr>
          <a:xfrm>
            <a:off x="904673" y="525294"/>
            <a:ext cx="4017446" cy="369332"/>
            <a:chOff x="904673" y="525294"/>
            <a:chExt cx="401744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42BB48F-675F-2B48-9FAC-8D17CC0073A2}"/>
                </a:ext>
              </a:extLst>
            </p:cNvPr>
            <p:cNvSpPr txBox="1"/>
            <p:nvPr/>
          </p:nvSpPr>
          <p:spPr>
            <a:xfrm>
              <a:off x="904673" y="525294"/>
              <a:ext cx="4017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Ⅰ. </a:t>
              </a:r>
              <a:r>
                <a:rPr lang="zh-CN" altLang="en-US" dirty="0">
                  <a:solidFill>
                    <a:schemeClr val="bg1"/>
                  </a:solidFill>
                </a:rPr>
                <a:t>古老却不过时的障眼法： </a:t>
              </a:r>
              <a:r>
                <a:rPr lang="en-US" altLang="zh-CN" dirty="0" err="1">
                  <a:solidFill>
                    <a:schemeClr val="bg1"/>
                  </a:solidFill>
                </a:rPr>
                <a:t>TestBank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9E3E5C69-D115-DF43-82D9-9B61AF601A39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8316699-F995-1043-816D-1A5DC63B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73" y="4085887"/>
            <a:ext cx="7157208" cy="1993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BE68C0-DDDB-634B-A0A8-9AE8D2DD4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3" y="2017454"/>
            <a:ext cx="7267687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6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1" y="0"/>
            <a:ext cx="12213599" cy="68579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0005CC-6FD4-1242-9757-F8CCD03D2D2A}"/>
              </a:ext>
            </a:extLst>
          </p:cNvPr>
          <p:cNvSpPr txBox="1"/>
          <p:nvPr/>
        </p:nvSpPr>
        <p:spPr>
          <a:xfrm>
            <a:off x="4235593" y="3198166"/>
            <a:ext cx="369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Ⅱ. </a:t>
            </a:r>
            <a:r>
              <a:rPr kumimoji="1" lang="zh-CN" altLang="en-US" sz="2400" dirty="0">
                <a:solidFill>
                  <a:schemeClr val="bg1"/>
                </a:solidFill>
              </a:rPr>
              <a:t>正常逻辑下的思维陷阱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80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/thec00n/smart-contract-honeypots/blob/master/Gift_1_ETH.sol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188967" cy="369332"/>
            <a:chOff x="904673" y="525294"/>
            <a:chExt cx="418896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188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Ⅱ. </a:t>
              </a:r>
              <a:r>
                <a:rPr lang="zh-CN" altLang="en-US" dirty="0">
                  <a:solidFill>
                    <a:schemeClr val="bg1"/>
                  </a:solidFill>
                </a:rPr>
                <a:t>正常逻辑下的思维陷阱： </a:t>
              </a:r>
              <a:r>
                <a:rPr lang="en-US" altLang="zh-CN" dirty="0">
                  <a:solidFill>
                    <a:schemeClr val="bg1"/>
                  </a:solidFill>
                </a:rPr>
                <a:t>Gift_1_ETH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CDAE14E-58E5-F04B-A006-6E18F93C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7" y="1192077"/>
            <a:ext cx="5572321" cy="47540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E0039A-F515-9F48-8F0D-C79BB84F8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198" y="1046366"/>
            <a:ext cx="4804375" cy="49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4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/thec00n/smart-contract-honeypots/blob/master/Gift_1_ETH.sol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188967" cy="369332"/>
            <a:chOff x="904673" y="525294"/>
            <a:chExt cx="418896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188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Ⅱ. </a:t>
              </a:r>
              <a:r>
                <a:rPr lang="zh-CN" altLang="en-US" dirty="0">
                  <a:solidFill>
                    <a:schemeClr val="bg1"/>
                  </a:solidFill>
                </a:rPr>
                <a:t>正常逻辑下的思维陷阱： </a:t>
              </a:r>
              <a:r>
                <a:rPr lang="en-US" altLang="zh-CN" dirty="0">
                  <a:solidFill>
                    <a:schemeClr val="bg1"/>
                  </a:solidFill>
                </a:rPr>
                <a:t>Gift_1_ETH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0C7AAB1-EA1A-274D-8691-9316B1DCB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73" y="1819073"/>
            <a:ext cx="10244166" cy="81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CD3D80-8833-FB48-8E98-6D8BCC3DE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3" y="3054226"/>
            <a:ext cx="6078166" cy="299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7F99A7-A5C0-194E-889E-3599D19DE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374" y="3467641"/>
            <a:ext cx="7018249" cy="11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/thec00n/smart-contract-honeypots/blob/master/Gift_1_ETH.sol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188967" cy="369332"/>
            <a:chOff x="904673" y="525294"/>
            <a:chExt cx="418896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188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Ⅱ. </a:t>
              </a:r>
              <a:r>
                <a:rPr lang="zh-CN" altLang="en-US" dirty="0">
                  <a:solidFill>
                    <a:schemeClr val="bg1"/>
                  </a:solidFill>
                </a:rPr>
                <a:t>正常逻辑下的思维陷阱： </a:t>
              </a:r>
              <a:r>
                <a:rPr lang="en-US" altLang="zh-CN" dirty="0">
                  <a:solidFill>
                    <a:schemeClr val="bg1"/>
                  </a:solidFill>
                </a:rPr>
                <a:t>Gift_1_ETH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9E80938-15C8-094E-BD51-57A119D9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98" y="2080846"/>
            <a:ext cx="8839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1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/thec00n/smart-contract-honeypots/blob/master/Gift_1_ETH.sol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188967" cy="369332"/>
            <a:chOff x="904673" y="525294"/>
            <a:chExt cx="418896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188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Ⅱ. </a:t>
              </a:r>
              <a:r>
                <a:rPr lang="zh-CN" altLang="en-US" dirty="0">
                  <a:solidFill>
                    <a:schemeClr val="bg1"/>
                  </a:solidFill>
                </a:rPr>
                <a:t>正常逻辑下的思维陷阱： </a:t>
              </a:r>
              <a:r>
                <a:rPr lang="en-US" altLang="zh-CN" dirty="0">
                  <a:solidFill>
                    <a:schemeClr val="bg1"/>
                  </a:solidFill>
                </a:rPr>
                <a:t>Gift_1_ETH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8EFB568-AC44-624C-B3C3-C92D7AF7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22" y="2208178"/>
            <a:ext cx="9077692" cy="18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73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测试网络部署地址：</a:t>
            </a:r>
            <a:r>
              <a:rPr kumimoji="1" lang="en-US" altLang="zh-CN" sz="1200" dirty="0">
                <a:solidFill>
                  <a:schemeClr val="bg1"/>
                </a:solidFill>
              </a:rPr>
              <a:t>https://</a:t>
            </a:r>
            <a:r>
              <a:rPr kumimoji="1" lang="en-US" altLang="zh-CN" sz="1200" dirty="0" err="1">
                <a:solidFill>
                  <a:schemeClr val="bg1"/>
                </a:solidFill>
              </a:rPr>
              <a:t>ropsten.etherscan.io</a:t>
            </a:r>
            <a:r>
              <a:rPr kumimoji="1" lang="en-US" altLang="zh-CN" sz="1200" dirty="0">
                <a:solidFill>
                  <a:schemeClr val="bg1"/>
                </a:solidFill>
              </a:rPr>
              <a:t>/address/0x30205341f67f83f0f93611aea929de036721ebd8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188967" cy="369332"/>
            <a:chOff x="904673" y="525294"/>
            <a:chExt cx="418896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188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Ⅱ. </a:t>
              </a:r>
              <a:r>
                <a:rPr lang="zh-CN" altLang="en-US" dirty="0">
                  <a:solidFill>
                    <a:schemeClr val="bg1"/>
                  </a:solidFill>
                </a:rPr>
                <a:t>正常逻辑下的思维陷阱： </a:t>
              </a:r>
              <a:r>
                <a:rPr lang="en-US" altLang="zh-CN" dirty="0">
                  <a:solidFill>
                    <a:schemeClr val="bg1"/>
                  </a:solidFill>
                </a:rPr>
                <a:t>Gift_1_ETH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FEE0D42-8D2F-D04B-96D1-81599C281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46" y="1261327"/>
            <a:ext cx="5505356" cy="490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测试网络部署地址：</a:t>
            </a:r>
            <a:r>
              <a:rPr kumimoji="1" lang="en-US" altLang="zh-CN" sz="1200" dirty="0">
                <a:solidFill>
                  <a:schemeClr val="bg1"/>
                </a:solidFill>
              </a:rPr>
              <a:t>https://</a:t>
            </a:r>
            <a:r>
              <a:rPr kumimoji="1" lang="en-US" altLang="zh-CN" sz="1200" dirty="0" err="1">
                <a:solidFill>
                  <a:schemeClr val="bg1"/>
                </a:solidFill>
              </a:rPr>
              <a:t>ropsten.etherscan.io</a:t>
            </a:r>
            <a:r>
              <a:rPr kumimoji="1" lang="en-US" altLang="zh-CN" sz="1200" dirty="0">
                <a:solidFill>
                  <a:schemeClr val="bg1"/>
                </a:solidFill>
              </a:rPr>
              <a:t>/address/0x30205341f67f83f0f93611aea929de036721ebd8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188967" cy="369332"/>
            <a:chOff x="904673" y="525294"/>
            <a:chExt cx="418896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188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Ⅱ. </a:t>
              </a:r>
              <a:r>
                <a:rPr lang="zh-CN" altLang="en-US" dirty="0">
                  <a:solidFill>
                    <a:schemeClr val="bg1"/>
                  </a:solidFill>
                </a:rPr>
                <a:t>正常逻辑下的思维陷阱： </a:t>
              </a:r>
              <a:r>
                <a:rPr lang="en-US" altLang="zh-CN" dirty="0">
                  <a:solidFill>
                    <a:schemeClr val="bg1"/>
                  </a:solidFill>
                </a:rPr>
                <a:t>Gift_1_ETH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C181737-E68F-A84E-A00E-2457ACD8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71" y="1704503"/>
            <a:ext cx="3781087" cy="31278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59F115-5C97-6242-80EE-DEE5F7951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390" y="2392834"/>
            <a:ext cx="5035955" cy="11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1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测试网络部署地址：</a:t>
            </a:r>
            <a:r>
              <a:rPr kumimoji="1" lang="en-US" altLang="zh-CN" sz="1200" dirty="0">
                <a:solidFill>
                  <a:schemeClr val="bg1"/>
                </a:solidFill>
              </a:rPr>
              <a:t>https://</a:t>
            </a:r>
            <a:r>
              <a:rPr kumimoji="1" lang="en-US" altLang="zh-CN" sz="1200" dirty="0" err="1">
                <a:solidFill>
                  <a:schemeClr val="bg1"/>
                </a:solidFill>
              </a:rPr>
              <a:t>ropsten.etherscan.io</a:t>
            </a:r>
            <a:r>
              <a:rPr kumimoji="1" lang="en-US" altLang="zh-CN" sz="1200" dirty="0">
                <a:solidFill>
                  <a:schemeClr val="bg1"/>
                </a:solidFill>
              </a:rPr>
              <a:t>/address/0x30205341f67f83f0f93611aea929de036721ebd8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188967" cy="369332"/>
            <a:chOff x="904673" y="525294"/>
            <a:chExt cx="418896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188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Ⅱ. </a:t>
              </a:r>
              <a:r>
                <a:rPr lang="zh-CN" altLang="en-US" dirty="0">
                  <a:solidFill>
                    <a:schemeClr val="bg1"/>
                  </a:solidFill>
                </a:rPr>
                <a:t>正常逻辑下的思维陷阱： </a:t>
              </a:r>
              <a:r>
                <a:rPr lang="en-US" altLang="zh-CN" dirty="0">
                  <a:solidFill>
                    <a:schemeClr val="bg1"/>
                  </a:solidFill>
                </a:rPr>
                <a:t>Gift_1_ETH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2063731-82C4-2943-BE83-78626A15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" y="1766246"/>
            <a:ext cx="53848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4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01" y="0"/>
            <a:ext cx="12213599" cy="68579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AA21455-99D8-104B-9024-C81C4E23C05C}"/>
              </a:ext>
            </a:extLst>
          </p:cNvPr>
          <p:cNvSpPr txBox="1"/>
          <p:nvPr/>
        </p:nvSpPr>
        <p:spPr>
          <a:xfrm>
            <a:off x="2402138" y="2811293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以太坊蜜罐智能合约的魔术戏法</a:t>
            </a:r>
          </a:p>
        </p:txBody>
      </p:sp>
    </p:spTree>
    <p:extLst>
      <p:ext uri="{BB962C8B-B14F-4D97-AF65-F5344CB8AC3E}">
        <p14:creationId xmlns:p14="http://schemas.microsoft.com/office/powerpoint/2010/main" val="896631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/thec00n/smart-contract-honeypots/blob/master/Gift_1_ETH.sol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188967" cy="369332"/>
            <a:chOff x="904673" y="525294"/>
            <a:chExt cx="418896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188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Ⅱ. </a:t>
              </a:r>
              <a:r>
                <a:rPr lang="zh-CN" altLang="en-US" dirty="0">
                  <a:solidFill>
                    <a:schemeClr val="bg1"/>
                  </a:solidFill>
                </a:rPr>
                <a:t>正常逻辑下的思维陷阱： </a:t>
              </a:r>
              <a:r>
                <a:rPr lang="en-US" altLang="zh-CN" dirty="0">
                  <a:solidFill>
                    <a:schemeClr val="bg1"/>
                  </a:solidFill>
                </a:rPr>
                <a:t>Gift_1_ETH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0C3A897-BFFD-CA44-AB08-88ABA858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2089150"/>
            <a:ext cx="8902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5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/thec00n/smart-contract-honeypots/blob/master/Gift_1_ETH.sol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188967" cy="369332"/>
            <a:chOff x="904673" y="525294"/>
            <a:chExt cx="418896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188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Ⅱ. </a:t>
              </a:r>
              <a:r>
                <a:rPr lang="zh-CN" altLang="en-US" dirty="0">
                  <a:solidFill>
                    <a:schemeClr val="bg1"/>
                  </a:solidFill>
                </a:rPr>
                <a:t>正常逻辑下的思维陷阱： </a:t>
              </a:r>
              <a:r>
                <a:rPr lang="en-US" altLang="zh-CN" dirty="0">
                  <a:solidFill>
                    <a:schemeClr val="bg1"/>
                  </a:solidFill>
                </a:rPr>
                <a:t>Gift_1_ETH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10EC077-0025-404B-87F1-C8AE0036F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4" y="2895392"/>
            <a:ext cx="8151240" cy="12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0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1" y="0"/>
            <a:ext cx="12213599" cy="68579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0005CC-6FD4-1242-9757-F8CCD03D2D2A}"/>
              </a:ext>
            </a:extLst>
          </p:cNvPr>
          <p:cNvSpPr txBox="1"/>
          <p:nvPr/>
        </p:nvSpPr>
        <p:spPr>
          <a:xfrm>
            <a:off x="4235593" y="3198166"/>
            <a:ext cx="369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Ⅲ. </a:t>
            </a:r>
            <a:r>
              <a:rPr kumimoji="1" lang="zh-CN" altLang="en-US" sz="2400" dirty="0">
                <a:solidFill>
                  <a:schemeClr val="bg1"/>
                </a:solidFill>
              </a:rPr>
              <a:t>精心构造的代码与场景</a:t>
            </a:r>
            <a:endParaRPr kumimoji="1"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36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1" y="0"/>
            <a:ext cx="12213599" cy="68579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F4F3AA-D8FD-464F-ACDE-3D7D452FB56E}"/>
              </a:ext>
            </a:extLst>
          </p:cNvPr>
          <p:cNvSpPr txBox="1"/>
          <p:nvPr/>
        </p:nvSpPr>
        <p:spPr>
          <a:xfrm>
            <a:off x="1611848" y="4070838"/>
            <a:ext cx="31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惊天魔盗团</a:t>
            </a:r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</a:rPr>
              <a:t> 中杰西控雨片段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B81BB7-D468-084E-83A7-330A516CC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36" y="1653010"/>
            <a:ext cx="3936023" cy="218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0EE975-64B7-5E4B-BB08-E5D6AB65C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131" y="1653010"/>
            <a:ext cx="4062534" cy="2245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27B68C-8525-1047-B234-F64E716023E2}"/>
              </a:ext>
            </a:extLst>
          </p:cNvPr>
          <p:cNvSpPr txBox="1"/>
          <p:nvPr/>
        </p:nvSpPr>
        <p:spPr>
          <a:xfrm>
            <a:off x="7267553" y="4024671"/>
            <a:ext cx="373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The Secret to Levitation (Levitating Water Experiment)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中的水流静止片段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CC18A9-BF82-B74E-B013-D5FC3418630F}"/>
              </a:ext>
            </a:extLst>
          </p:cNvPr>
          <p:cNvSpPr txBox="1"/>
          <p:nvPr/>
        </p:nvSpPr>
        <p:spPr>
          <a:xfrm>
            <a:off x="2936484" y="5105553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栈溢出漏洞：精心构造发送的数据，就可以获取到</a:t>
            </a:r>
            <a:r>
              <a:rPr kumimoji="1" lang="en-US" altLang="zh-CN" dirty="0">
                <a:solidFill>
                  <a:schemeClr val="bg1"/>
                </a:solidFill>
              </a:rPr>
              <a:t>SYSTEM</a:t>
            </a:r>
            <a:r>
              <a:rPr kumimoji="1" lang="zh-CN" altLang="en-US" dirty="0">
                <a:solidFill>
                  <a:schemeClr val="bg1"/>
                </a:solidFill>
              </a:rPr>
              <a:t>权限</a:t>
            </a:r>
          </a:p>
        </p:txBody>
      </p:sp>
    </p:spTree>
    <p:extLst>
      <p:ext uri="{BB962C8B-B14F-4D97-AF65-F5344CB8AC3E}">
        <p14:creationId xmlns:p14="http://schemas.microsoft.com/office/powerpoint/2010/main" val="143180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PrivateBank.sol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281941" cy="369332"/>
            <a:chOff x="904673" y="525294"/>
            <a:chExt cx="4281941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281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PrivateBank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6B925D8-79CF-114B-906B-4414D252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85" y="1845231"/>
            <a:ext cx="5714460" cy="29733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DEE40B-E226-CD47-A737-CC91AB70D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945" y="1775244"/>
            <a:ext cx="4823944" cy="30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31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PrivateBank.sol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281941" cy="369332"/>
            <a:chOff x="904673" y="525294"/>
            <a:chExt cx="4281941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281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PrivateBank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9D02281-AD9C-FD47-AA6D-C90BE4BE0A3E}"/>
              </a:ext>
            </a:extLst>
          </p:cNvPr>
          <p:cNvSpPr txBox="1"/>
          <p:nvPr/>
        </p:nvSpPr>
        <p:spPr>
          <a:xfrm>
            <a:off x="904673" y="1918011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通过合约调用 </a:t>
            </a:r>
            <a:r>
              <a:rPr kumimoji="1" lang="en-US" altLang="zh-CN" dirty="0" err="1">
                <a:solidFill>
                  <a:schemeClr val="bg1"/>
                </a:solidFill>
              </a:rPr>
              <a:t>Cashout</a:t>
            </a:r>
            <a:r>
              <a:rPr kumimoji="1" lang="en-US" altLang="zh-CN" dirty="0">
                <a:solidFill>
                  <a:schemeClr val="bg1"/>
                </a:solidFill>
              </a:rPr>
              <a:t>()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33FF2B-A3D8-C548-B27D-A26B9491A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4" y="5007985"/>
            <a:ext cx="9221821" cy="8336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0DB9F6-F669-294F-86B2-337441C8B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94" y="2671416"/>
            <a:ext cx="6076302" cy="19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PrivateBank.sol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4281941" cy="369332"/>
            <a:chOff x="904673" y="525294"/>
            <a:chExt cx="4281941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4281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PrivateBank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74493FA-335A-0747-B234-1BD4F0FF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8" y="1901283"/>
            <a:ext cx="114935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26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firstTest.sol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3903633" cy="369332"/>
            <a:chOff x="904673" y="525294"/>
            <a:chExt cx="3903633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3903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firstTest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6F52F6C-4DDB-5746-BEFD-96416D2D2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4" y="1122828"/>
            <a:ext cx="6942306" cy="54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45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firstTest.sol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3903633" cy="369332"/>
            <a:chOff x="904673" y="525294"/>
            <a:chExt cx="3903633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3903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firstTest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7598C67-B362-8A42-831B-98FBB4E5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3" y="1852185"/>
            <a:ext cx="6187323" cy="15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7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firstTest.sol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3903633" cy="369332"/>
            <a:chOff x="904673" y="525294"/>
            <a:chExt cx="3903633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3903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firstTest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21F27E1-FC48-2E45-8DBD-69BA3766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2" y="1537289"/>
            <a:ext cx="3786534" cy="38476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54899B-7F22-FE43-A3E5-F07550DA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715" y="1643937"/>
            <a:ext cx="7931285" cy="37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1" y="0"/>
            <a:ext cx="12213599" cy="68579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7390A8-D4A6-C044-8AD8-551EB74D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555" y="1890121"/>
            <a:ext cx="2707225" cy="27072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8100EF-5F37-5E4C-82FB-CE7EF8496564}"/>
              </a:ext>
            </a:extLst>
          </p:cNvPr>
          <p:cNvSpPr txBox="1"/>
          <p:nvPr/>
        </p:nvSpPr>
        <p:spPr>
          <a:xfrm>
            <a:off x="5933525" y="2586251"/>
            <a:ext cx="34451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知道创宇</a:t>
            </a:r>
            <a:r>
              <a:rPr kumimoji="1" lang="en-US" altLang="zh-CN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404</a:t>
            </a:r>
            <a:r>
              <a:rPr kumimoji="1" lang="zh-CN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实验室 安全研究员</a:t>
            </a:r>
            <a:endParaRPr kumimoji="1" lang="en-US" altLang="zh-CN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endParaRPr kumimoji="1" lang="en-US" altLang="zh-CN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zh-CN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朱铜庆</a:t>
            </a:r>
            <a:endParaRPr kumimoji="1" lang="en-US" altLang="zh-CN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endParaRPr kumimoji="1" lang="en-US" altLang="zh-CN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en-US" altLang="zh-CN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ID</a:t>
            </a:r>
            <a:r>
              <a:rPr kumimoji="1" lang="zh-CN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：</a:t>
            </a:r>
            <a:r>
              <a:rPr kumimoji="1" lang="en-US" altLang="zh-CN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dawu</a:t>
            </a:r>
          </a:p>
        </p:txBody>
      </p:sp>
    </p:spTree>
    <p:extLst>
      <p:ext uri="{BB962C8B-B14F-4D97-AF65-F5344CB8AC3E}">
        <p14:creationId xmlns:p14="http://schemas.microsoft.com/office/powerpoint/2010/main" val="1752950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firstTest.sol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3903633" cy="369332"/>
            <a:chOff x="904673" y="525294"/>
            <a:chExt cx="3903633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3903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firstTest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38B2B28-D1B5-544F-8E19-D7C91AB48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20" y="1825489"/>
            <a:ext cx="7370956" cy="46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8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firstTest.sol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3903633" cy="369332"/>
            <a:chOff x="904673" y="525294"/>
            <a:chExt cx="3903633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3903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firstTest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D5DF637-9894-4249-8FFE-6F25627B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70" y="1878130"/>
            <a:ext cx="8738276" cy="33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5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firstTest.sol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3903633" cy="369332"/>
            <a:chOff x="904673" y="525294"/>
            <a:chExt cx="3903633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3903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firstTest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F9BA9CC-09E9-1B4C-A02E-3582535C5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657350"/>
            <a:ext cx="8432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8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/misterch0c/</a:t>
            </a:r>
            <a:r>
              <a:rPr lang="en-US" altLang="zh-CN" sz="1200" dirty="0" err="1">
                <a:solidFill>
                  <a:schemeClr val="bg1"/>
                </a:solidFill>
              </a:rPr>
              <a:t>Solidlity</a:t>
            </a:r>
            <a:r>
              <a:rPr lang="en-US" altLang="zh-CN" sz="1200" dirty="0">
                <a:solidFill>
                  <a:schemeClr val="bg1"/>
                </a:solidFill>
              </a:rPr>
              <a:t>-Vulnerable/blob/master/honeypots/</a:t>
            </a:r>
            <a:r>
              <a:rPr lang="en-US" altLang="zh-CN" sz="1200" dirty="0" err="1">
                <a:solidFill>
                  <a:schemeClr val="bg1"/>
                </a:solidFill>
              </a:rPr>
              <a:t>For_Test.sol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3956532" cy="369332"/>
            <a:chOff x="904673" y="525294"/>
            <a:chExt cx="3956532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3956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For_Test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AF38A68-71F8-CE4C-B9FC-F306658B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1" y="1261327"/>
            <a:ext cx="5594683" cy="55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54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/misterch0c/</a:t>
            </a:r>
            <a:r>
              <a:rPr lang="en-US" altLang="zh-CN" sz="1200" dirty="0" err="1">
                <a:solidFill>
                  <a:schemeClr val="bg1"/>
                </a:solidFill>
              </a:rPr>
              <a:t>Solidlity</a:t>
            </a:r>
            <a:r>
              <a:rPr lang="en-US" altLang="zh-CN" sz="1200" dirty="0">
                <a:solidFill>
                  <a:schemeClr val="bg1"/>
                </a:solidFill>
              </a:rPr>
              <a:t>-Vulnerable/blob/master/honeypots/</a:t>
            </a:r>
            <a:r>
              <a:rPr lang="en-US" altLang="zh-CN" sz="1200" dirty="0" err="1">
                <a:solidFill>
                  <a:schemeClr val="bg1"/>
                </a:solidFill>
              </a:rPr>
              <a:t>For_Test.sol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3956532" cy="369332"/>
            <a:chOff x="904673" y="525294"/>
            <a:chExt cx="3956532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3956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For_Test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C8A897-812F-AC41-A5E8-F25854F0C419}"/>
              </a:ext>
            </a:extLst>
          </p:cNvPr>
          <p:cNvGrpSpPr/>
          <p:nvPr/>
        </p:nvGrpSpPr>
        <p:grpSpPr>
          <a:xfrm>
            <a:off x="982494" y="2153321"/>
            <a:ext cx="10217579" cy="369334"/>
            <a:chOff x="1529142" y="2153321"/>
            <a:chExt cx="10217579" cy="3693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19108AC-FB93-AB49-9F8D-76F9A1EB0B5B}"/>
                </a:ext>
              </a:extLst>
            </p:cNvPr>
            <p:cNvSpPr txBox="1"/>
            <p:nvPr/>
          </p:nvSpPr>
          <p:spPr>
            <a:xfrm>
              <a:off x="1529142" y="2153323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i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=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0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6" name="燕尾形箭头 5">
              <a:extLst>
                <a:ext uri="{FF2B5EF4-FFF2-40B4-BE49-F238E27FC236}">
                  <a16:creationId xmlns:a16="http://schemas.microsoft.com/office/drawing/2014/main" id="{EB1E3767-B8C6-E84B-B63C-1187270FB9A5}"/>
                </a:ext>
              </a:extLst>
            </p:cNvPr>
            <p:cNvSpPr/>
            <p:nvPr/>
          </p:nvSpPr>
          <p:spPr>
            <a:xfrm>
              <a:off x="2464419" y="2277948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5434943-A8D4-0A41-B2E4-8BB95AC9D07C}"/>
                </a:ext>
              </a:extLst>
            </p:cNvPr>
            <p:cNvSpPr txBox="1"/>
            <p:nvPr/>
          </p:nvSpPr>
          <p:spPr>
            <a:xfrm>
              <a:off x="3016329" y="2153323"/>
              <a:ext cx="1824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multi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=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0 * 2 = 0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燕尾形箭头 11">
              <a:extLst>
                <a:ext uri="{FF2B5EF4-FFF2-40B4-BE49-F238E27FC236}">
                  <a16:creationId xmlns:a16="http://schemas.microsoft.com/office/drawing/2014/main" id="{4569291D-D728-7D42-A340-3537FDEC5B92}"/>
                </a:ext>
              </a:extLst>
            </p:cNvPr>
            <p:cNvSpPr/>
            <p:nvPr/>
          </p:nvSpPr>
          <p:spPr>
            <a:xfrm>
              <a:off x="5136373" y="2277947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D795912-43EF-274E-B1F2-EA1ED3FE377B}"/>
                </a:ext>
              </a:extLst>
            </p:cNvPr>
            <p:cNvSpPr txBox="1"/>
            <p:nvPr/>
          </p:nvSpPr>
          <p:spPr>
            <a:xfrm>
              <a:off x="5510660" y="2153323"/>
              <a:ext cx="2783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multi = </a:t>
              </a:r>
              <a:r>
                <a:rPr kumimoji="1" lang="en-US" altLang="zh-CN" dirty="0" err="1">
                  <a:solidFill>
                    <a:schemeClr val="bg1"/>
                  </a:solidFill>
                </a:rPr>
                <a:t>amountToTransfer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燕尾形箭头 13">
              <a:extLst>
                <a:ext uri="{FF2B5EF4-FFF2-40B4-BE49-F238E27FC236}">
                  <a16:creationId xmlns:a16="http://schemas.microsoft.com/office/drawing/2014/main" id="{3D7C6B86-0C1E-B146-B9C6-318113A676B5}"/>
                </a:ext>
              </a:extLst>
            </p:cNvPr>
            <p:cNvSpPr/>
            <p:nvPr/>
          </p:nvSpPr>
          <p:spPr>
            <a:xfrm>
              <a:off x="8533778" y="2277947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F5941A0-864C-3E40-AC1E-62E85DA532AF}"/>
                </a:ext>
              </a:extLst>
            </p:cNvPr>
            <p:cNvSpPr txBox="1"/>
            <p:nvPr/>
          </p:nvSpPr>
          <p:spPr>
            <a:xfrm>
              <a:off x="8963587" y="2153321"/>
              <a:ext cx="2783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amountToTransfer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 = multi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86FBD68-C12A-E047-961F-8AA6DC048527}"/>
              </a:ext>
            </a:extLst>
          </p:cNvPr>
          <p:cNvGrpSpPr/>
          <p:nvPr/>
        </p:nvGrpSpPr>
        <p:grpSpPr>
          <a:xfrm>
            <a:off x="976408" y="2991842"/>
            <a:ext cx="10217579" cy="372647"/>
            <a:chOff x="1529142" y="2153321"/>
            <a:chExt cx="10217579" cy="37264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5D5CB3D-0BEE-1E45-A825-6CA75F4A0A92}"/>
                </a:ext>
              </a:extLst>
            </p:cNvPr>
            <p:cNvSpPr txBox="1"/>
            <p:nvPr/>
          </p:nvSpPr>
          <p:spPr>
            <a:xfrm>
              <a:off x="1529142" y="2153323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i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=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1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9" name="燕尾形箭头 18">
              <a:extLst>
                <a:ext uri="{FF2B5EF4-FFF2-40B4-BE49-F238E27FC236}">
                  <a16:creationId xmlns:a16="http://schemas.microsoft.com/office/drawing/2014/main" id="{FAF08755-0427-7F48-BE13-1320DDE868D0}"/>
                </a:ext>
              </a:extLst>
            </p:cNvPr>
            <p:cNvSpPr/>
            <p:nvPr/>
          </p:nvSpPr>
          <p:spPr>
            <a:xfrm>
              <a:off x="2464419" y="2277948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1A6B621-6CBF-EC49-9E4B-950F46099FB0}"/>
                </a:ext>
              </a:extLst>
            </p:cNvPr>
            <p:cNvSpPr txBox="1"/>
            <p:nvPr/>
          </p:nvSpPr>
          <p:spPr>
            <a:xfrm>
              <a:off x="3016329" y="2153323"/>
              <a:ext cx="1824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multi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=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1 * 2 = 2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燕尾形箭头 20">
              <a:extLst>
                <a:ext uri="{FF2B5EF4-FFF2-40B4-BE49-F238E27FC236}">
                  <a16:creationId xmlns:a16="http://schemas.microsoft.com/office/drawing/2014/main" id="{C9E599B6-9D78-5940-966D-B18CEAB76437}"/>
                </a:ext>
              </a:extLst>
            </p:cNvPr>
            <p:cNvSpPr/>
            <p:nvPr/>
          </p:nvSpPr>
          <p:spPr>
            <a:xfrm>
              <a:off x="5136373" y="2277947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E61F967-9444-4C41-8D7E-80026886FCDF}"/>
                </a:ext>
              </a:extLst>
            </p:cNvPr>
            <p:cNvSpPr txBox="1"/>
            <p:nvPr/>
          </p:nvSpPr>
          <p:spPr>
            <a:xfrm>
              <a:off x="6042531" y="2156636"/>
              <a:ext cx="1731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multi &gt; (I – 1)*2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燕尾形箭头 22">
              <a:extLst>
                <a:ext uri="{FF2B5EF4-FFF2-40B4-BE49-F238E27FC236}">
                  <a16:creationId xmlns:a16="http://schemas.microsoft.com/office/drawing/2014/main" id="{B0D9D259-1203-7B41-9DF1-77282343E94A}"/>
                </a:ext>
              </a:extLst>
            </p:cNvPr>
            <p:cNvSpPr/>
            <p:nvPr/>
          </p:nvSpPr>
          <p:spPr>
            <a:xfrm>
              <a:off x="8533778" y="2277947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1522C8-BA2A-944A-B67F-4C7D0B7E7F1B}"/>
                </a:ext>
              </a:extLst>
            </p:cNvPr>
            <p:cNvSpPr txBox="1"/>
            <p:nvPr/>
          </p:nvSpPr>
          <p:spPr>
            <a:xfrm>
              <a:off x="8963587" y="2153321"/>
              <a:ext cx="2783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amountToTransfer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 = multi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11F3DC7-B28D-874D-AC18-CA284A366F5B}"/>
              </a:ext>
            </a:extLst>
          </p:cNvPr>
          <p:cNvSpPr txBox="1"/>
          <p:nvPr/>
        </p:nvSpPr>
        <p:spPr>
          <a:xfrm>
            <a:off x="3588699" y="4239294"/>
            <a:ext cx="488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最终 </a:t>
            </a:r>
            <a:r>
              <a:rPr kumimoji="1" lang="en-US" altLang="zh-CN" dirty="0" err="1">
                <a:solidFill>
                  <a:schemeClr val="bg1"/>
                </a:solidFill>
              </a:rPr>
              <a:t>amountToTransfer</a:t>
            </a:r>
            <a:r>
              <a:rPr kumimoji="1" lang="en-US" altLang="zh-CN" dirty="0">
                <a:solidFill>
                  <a:schemeClr val="bg1"/>
                </a:solidFill>
              </a:rPr>
              <a:t> = (</a:t>
            </a:r>
            <a:r>
              <a:rPr kumimoji="1" lang="en-US" altLang="zh-CN" dirty="0" err="1">
                <a:solidFill>
                  <a:schemeClr val="bg1"/>
                </a:solidFill>
              </a:rPr>
              <a:t>msg.value</a:t>
            </a:r>
            <a:r>
              <a:rPr kumimoji="1" lang="en-US" altLang="zh-CN" dirty="0">
                <a:solidFill>
                  <a:schemeClr val="bg1"/>
                </a:solidFill>
              </a:rPr>
              <a:t> *2 - 1) *2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22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/misterch0c/</a:t>
            </a:r>
            <a:r>
              <a:rPr lang="en-US" altLang="zh-CN" sz="1200" dirty="0" err="1">
                <a:solidFill>
                  <a:schemeClr val="bg1"/>
                </a:solidFill>
              </a:rPr>
              <a:t>Solidlity</a:t>
            </a:r>
            <a:r>
              <a:rPr lang="en-US" altLang="zh-CN" sz="1200" dirty="0">
                <a:solidFill>
                  <a:schemeClr val="bg1"/>
                </a:solidFill>
              </a:rPr>
              <a:t>-Vulnerable/blob/master/honeypots/</a:t>
            </a:r>
            <a:r>
              <a:rPr lang="en-US" altLang="zh-CN" sz="1200" dirty="0" err="1">
                <a:solidFill>
                  <a:schemeClr val="bg1"/>
                </a:solidFill>
              </a:rPr>
              <a:t>For_Test.sol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3956532" cy="369332"/>
            <a:chOff x="904673" y="525294"/>
            <a:chExt cx="3956532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3956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For_Test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71E93A2-C99A-AF4B-9119-DD01703E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42" y="1892629"/>
            <a:ext cx="4598912" cy="1490856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0FBD5C-07BF-3846-9A23-0E007F969A21}"/>
              </a:ext>
            </a:extLst>
          </p:cNvPr>
          <p:cNvGrpSpPr/>
          <p:nvPr/>
        </p:nvGrpSpPr>
        <p:grpSpPr>
          <a:xfrm>
            <a:off x="976408" y="3942590"/>
            <a:ext cx="10217579" cy="381788"/>
            <a:chOff x="1529142" y="2153321"/>
            <a:chExt cx="10217579" cy="381788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D080017-87FE-4644-8A41-18E75EF48811}"/>
                </a:ext>
              </a:extLst>
            </p:cNvPr>
            <p:cNvSpPr txBox="1"/>
            <p:nvPr/>
          </p:nvSpPr>
          <p:spPr>
            <a:xfrm>
              <a:off x="1529142" y="2153323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i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=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255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7" name="燕尾形箭头 26">
              <a:extLst>
                <a:ext uri="{FF2B5EF4-FFF2-40B4-BE49-F238E27FC236}">
                  <a16:creationId xmlns:a16="http://schemas.microsoft.com/office/drawing/2014/main" id="{91ACC963-BA61-154D-8F04-353393E1D4C1}"/>
                </a:ext>
              </a:extLst>
            </p:cNvPr>
            <p:cNvSpPr/>
            <p:nvPr/>
          </p:nvSpPr>
          <p:spPr>
            <a:xfrm>
              <a:off x="2464419" y="2277948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603FA82-AE19-8E45-964E-55747FF48167}"/>
                </a:ext>
              </a:extLst>
            </p:cNvPr>
            <p:cNvSpPr txBox="1"/>
            <p:nvPr/>
          </p:nvSpPr>
          <p:spPr>
            <a:xfrm>
              <a:off x="3016329" y="2153323"/>
              <a:ext cx="231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multi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=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255 * 2 = 510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燕尾形箭头 28">
              <a:extLst>
                <a:ext uri="{FF2B5EF4-FFF2-40B4-BE49-F238E27FC236}">
                  <a16:creationId xmlns:a16="http://schemas.microsoft.com/office/drawing/2014/main" id="{6CCC9324-C05A-DF45-BA9A-719B83785F5F}"/>
                </a:ext>
              </a:extLst>
            </p:cNvPr>
            <p:cNvSpPr/>
            <p:nvPr/>
          </p:nvSpPr>
          <p:spPr>
            <a:xfrm>
              <a:off x="5475381" y="2290403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64757E8-BD30-AD4A-A0DE-61F6D5A0D073}"/>
                </a:ext>
              </a:extLst>
            </p:cNvPr>
            <p:cNvSpPr txBox="1"/>
            <p:nvPr/>
          </p:nvSpPr>
          <p:spPr>
            <a:xfrm>
              <a:off x="6234010" y="2165777"/>
              <a:ext cx="1731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multi &gt; (I – 1)*2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燕尾形箭头 30">
              <a:extLst>
                <a:ext uri="{FF2B5EF4-FFF2-40B4-BE49-F238E27FC236}">
                  <a16:creationId xmlns:a16="http://schemas.microsoft.com/office/drawing/2014/main" id="{F22BEE25-B50D-D046-A198-1BDDE3474244}"/>
                </a:ext>
              </a:extLst>
            </p:cNvPr>
            <p:cNvSpPr/>
            <p:nvPr/>
          </p:nvSpPr>
          <p:spPr>
            <a:xfrm>
              <a:off x="8533778" y="2277947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69ADEFB-A8D3-4F4A-B1C1-5116B398A066}"/>
                </a:ext>
              </a:extLst>
            </p:cNvPr>
            <p:cNvSpPr txBox="1"/>
            <p:nvPr/>
          </p:nvSpPr>
          <p:spPr>
            <a:xfrm>
              <a:off x="8963587" y="2153321"/>
              <a:ext cx="2783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amountToTransfer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 = multi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095650D-19FE-8D44-85AE-345D76EA76FC}"/>
              </a:ext>
            </a:extLst>
          </p:cNvPr>
          <p:cNvGrpSpPr/>
          <p:nvPr/>
        </p:nvGrpSpPr>
        <p:grpSpPr>
          <a:xfrm>
            <a:off x="976408" y="4533082"/>
            <a:ext cx="8366110" cy="369334"/>
            <a:chOff x="1529142" y="2153321"/>
            <a:chExt cx="8366110" cy="3693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AE24A68-5665-014F-A6FD-275CE3FC08F2}"/>
                </a:ext>
              </a:extLst>
            </p:cNvPr>
            <p:cNvSpPr txBox="1"/>
            <p:nvPr/>
          </p:nvSpPr>
          <p:spPr>
            <a:xfrm>
              <a:off x="1529142" y="2153323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i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=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0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6" name="燕尾形箭头 35">
              <a:extLst>
                <a:ext uri="{FF2B5EF4-FFF2-40B4-BE49-F238E27FC236}">
                  <a16:creationId xmlns:a16="http://schemas.microsoft.com/office/drawing/2014/main" id="{7CD376A9-5C03-8B4E-B143-90D08EB9D3B6}"/>
                </a:ext>
              </a:extLst>
            </p:cNvPr>
            <p:cNvSpPr/>
            <p:nvPr/>
          </p:nvSpPr>
          <p:spPr>
            <a:xfrm>
              <a:off x="2464419" y="2277948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8150B2B-39F1-604F-AE43-42EEE279ADCC}"/>
                </a:ext>
              </a:extLst>
            </p:cNvPr>
            <p:cNvSpPr txBox="1"/>
            <p:nvPr/>
          </p:nvSpPr>
          <p:spPr>
            <a:xfrm>
              <a:off x="3016329" y="2153323"/>
              <a:ext cx="1824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multi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=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0 * 2 = 0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燕尾形箭头 37">
              <a:extLst>
                <a:ext uri="{FF2B5EF4-FFF2-40B4-BE49-F238E27FC236}">
                  <a16:creationId xmlns:a16="http://schemas.microsoft.com/office/drawing/2014/main" id="{AEC6931D-76E5-1046-BD07-8F66C6E69DE5}"/>
                </a:ext>
              </a:extLst>
            </p:cNvPr>
            <p:cNvSpPr/>
            <p:nvPr/>
          </p:nvSpPr>
          <p:spPr>
            <a:xfrm>
              <a:off x="5460352" y="2277947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120A104-6B66-1D47-A8C8-6BFE3FF3E59A}"/>
                </a:ext>
              </a:extLst>
            </p:cNvPr>
            <p:cNvSpPr txBox="1"/>
            <p:nvPr/>
          </p:nvSpPr>
          <p:spPr>
            <a:xfrm>
              <a:off x="6111380" y="2153321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multi &gt; (255– 1)*2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燕尾形箭头 39">
              <a:extLst>
                <a:ext uri="{FF2B5EF4-FFF2-40B4-BE49-F238E27FC236}">
                  <a16:creationId xmlns:a16="http://schemas.microsoft.com/office/drawing/2014/main" id="{C4F2F8BB-EE15-4F46-A5B9-6ACD8923A66B}"/>
                </a:ext>
              </a:extLst>
            </p:cNvPr>
            <p:cNvSpPr/>
            <p:nvPr/>
          </p:nvSpPr>
          <p:spPr>
            <a:xfrm>
              <a:off x="8533778" y="2277947"/>
              <a:ext cx="242427" cy="12008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470FED1-9DC7-534D-B891-C64DD814AE05}"/>
                </a:ext>
              </a:extLst>
            </p:cNvPr>
            <p:cNvSpPr txBox="1"/>
            <p:nvPr/>
          </p:nvSpPr>
          <p:spPr>
            <a:xfrm>
              <a:off x="8963587" y="215332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</a:rPr>
                <a:t>Break!!!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683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/misterch0c/</a:t>
            </a:r>
            <a:r>
              <a:rPr lang="en-US" altLang="zh-CN" sz="1200" dirty="0" err="1">
                <a:solidFill>
                  <a:schemeClr val="bg1"/>
                </a:solidFill>
              </a:rPr>
              <a:t>Solidlity</a:t>
            </a:r>
            <a:r>
              <a:rPr lang="en-US" altLang="zh-CN" sz="1200" dirty="0">
                <a:solidFill>
                  <a:schemeClr val="bg1"/>
                </a:solidFill>
              </a:rPr>
              <a:t>-Vulnerable/blob/master/honeypots/</a:t>
            </a:r>
            <a:r>
              <a:rPr lang="en-US" altLang="zh-CN" sz="1200" dirty="0" err="1">
                <a:solidFill>
                  <a:schemeClr val="bg1"/>
                </a:solidFill>
              </a:rPr>
              <a:t>DividendDistributor.sol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5064207" cy="369332"/>
            <a:chOff x="904673" y="525294"/>
            <a:chExt cx="506420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5064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DividendDistributor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68B9E96-45EA-D745-AEEC-3906C143E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4" y="3927708"/>
            <a:ext cx="8897042" cy="13784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934C54-E6BB-9549-A719-9728375F2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94" y="1628028"/>
            <a:ext cx="7302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19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/misterch0c/</a:t>
            </a:r>
            <a:r>
              <a:rPr lang="en-US" altLang="zh-CN" sz="1200" dirty="0" err="1">
                <a:solidFill>
                  <a:schemeClr val="bg1"/>
                </a:solidFill>
              </a:rPr>
              <a:t>Solidlity</a:t>
            </a:r>
            <a:r>
              <a:rPr lang="en-US" altLang="zh-CN" sz="1200" dirty="0">
                <a:solidFill>
                  <a:schemeClr val="bg1"/>
                </a:solidFill>
              </a:rPr>
              <a:t>-Vulnerable/blob/master/honeypots/</a:t>
            </a:r>
            <a:r>
              <a:rPr lang="en-US" altLang="zh-CN" sz="1200" dirty="0" err="1">
                <a:solidFill>
                  <a:schemeClr val="bg1"/>
                </a:solidFill>
              </a:rPr>
              <a:t>DividendDistributor.sol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5064207" cy="369332"/>
            <a:chOff x="904673" y="525294"/>
            <a:chExt cx="506420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5064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DividendDistributor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290E9E6-D57E-4C47-9651-0EE74566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9" y="1419920"/>
            <a:ext cx="9614170" cy="459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2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/misterch0c/</a:t>
            </a:r>
            <a:r>
              <a:rPr lang="en-US" altLang="zh-CN" sz="1200" dirty="0" err="1">
                <a:solidFill>
                  <a:schemeClr val="bg1"/>
                </a:solidFill>
              </a:rPr>
              <a:t>Solidlity</a:t>
            </a:r>
            <a:r>
              <a:rPr lang="en-US" altLang="zh-CN" sz="1200" dirty="0">
                <a:solidFill>
                  <a:schemeClr val="bg1"/>
                </a:solidFill>
              </a:rPr>
              <a:t>-Vulnerable/blob/master/honeypots/</a:t>
            </a:r>
            <a:r>
              <a:rPr lang="en-US" altLang="zh-CN" sz="1200" dirty="0" err="1">
                <a:solidFill>
                  <a:schemeClr val="bg1"/>
                </a:solidFill>
              </a:rPr>
              <a:t>DividendDistributor.sol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5064207" cy="369332"/>
            <a:chOff x="904673" y="525294"/>
            <a:chExt cx="506420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5064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DividendDistributor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819ABD4-35A9-644E-860E-00ABE3AD9BAC}"/>
              </a:ext>
            </a:extLst>
          </p:cNvPr>
          <p:cNvSpPr txBox="1"/>
          <p:nvPr/>
        </p:nvSpPr>
        <p:spPr>
          <a:xfrm>
            <a:off x="904673" y="2017454"/>
            <a:ext cx="6284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0000......0001    0000......0000    d4f0......ed89     7adb......8239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amount    = </a:t>
            </a:r>
            <a:r>
              <a:rPr kumimoji="1" lang="zh-CN" altLang="en-US" dirty="0">
                <a:solidFill>
                  <a:schemeClr val="bg1"/>
                </a:solidFill>
              </a:rPr>
              <a:t>“</a:t>
            </a:r>
            <a:r>
              <a:rPr kumimoji="1" lang="en-US" altLang="zh-CN" dirty="0">
                <a:solidFill>
                  <a:schemeClr val="bg1"/>
                </a:solidFill>
              </a:rPr>
              <a:t>0x0000......0001</a:t>
            </a:r>
            <a:r>
              <a:rPr kumimoji="1" lang="zh-CN" altLang="en-US" dirty="0">
                <a:solidFill>
                  <a:schemeClr val="bg1"/>
                </a:solidFill>
              </a:rPr>
              <a:t>”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message  = “0x0000......0000”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target       = “0xd4f0......ed89”      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owner      = “0x7adb......8239”  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2AD77F-C602-2643-B4FF-5EC0362A91B6}"/>
              </a:ext>
            </a:extLst>
          </p:cNvPr>
          <p:cNvSpPr txBox="1"/>
          <p:nvPr/>
        </p:nvSpPr>
        <p:spPr>
          <a:xfrm>
            <a:off x="904672" y="4226512"/>
            <a:ext cx="6284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0000......0001    d4f0......ed89     7adb......8239   0000......0000 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amount    = </a:t>
            </a:r>
            <a:r>
              <a:rPr kumimoji="1" lang="zh-CN" altLang="en-US" dirty="0">
                <a:solidFill>
                  <a:schemeClr val="bg1"/>
                </a:solidFill>
              </a:rPr>
              <a:t>“</a:t>
            </a:r>
            <a:r>
              <a:rPr kumimoji="1" lang="en-US" altLang="zh-CN" dirty="0">
                <a:solidFill>
                  <a:schemeClr val="bg1"/>
                </a:solidFill>
              </a:rPr>
              <a:t>0x0000......0001</a:t>
            </a:r>
            <a:r>
              <a:rPr kumimoji="1" lang="zh-CN" altLang="en-US" dirty="0">
                <a:solidFill>
                  <a:schemeClr val="bg1"/>
                </a:solidFill>
              </a:rPr>
              <a:t>”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message  = “0xd4f0......ed89”</a:t>
            </a: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target       = “0x7adb......8239”      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owner      = “0x0000......0000”  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476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/misterch0c/</a:t>
            </a:r>
            <a:r>
              <a:rPr lang="en-US" altLang="zh-CN" sz="1200" dirty="0" err="1">
                <a:solidFill>
                  <a:schemeClr val="bg1"/>
                </a:solidFill>
              </a:rPr>
              <a:t>Solidlity</a:t>
            </a:r>
            <a:r>
              <a:rPr lang="en-US" altLang="zh-CN" sz="1200" dirty="0">
                <a:solidFill>
                  <a:schemeClr val="bg1"/>
                </a:solidFill>
              </a:rPr>
              <a:t>-Vulnerable/blob/master/honeypots/</a:t>
            </a:r>
            <a:r>
              <a:rPr lang="en-US" altLang="zh-CN" sz="1200" dirty="0" err="1">
                <a:solidFill>
                  <a:schemeClr val="bg1"/>
                </a:solidFill>
              </a:rPr>
              <a:t>DividendDistributor.sol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5064207" cy="369332"/>
            <a:chOff x="904673" y="525294"/>
            <a:chExt cx="5064207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5064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 </a:t>
              </a:r>
              <a:r>
                <a:rPr lang="en-US" altLang="zh-CN" dirty="0" err="1">
                  <a:solidFill>
                    <a:schemeClr val="bg1"/>
                  </a:solidFill>
                </a:rPr>
                <a:t>DividendDistributor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D3B4737-5C32-EB46-AFB6-788E7019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1" y="1419920"/>
            <a:ext cx="9108332" cy="43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6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1" y="0"/>
            <a:ext cx="12213599" cy="68579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0005CC-6FD4-1242-9757-F8CCD03D2D2A}"/>
              </a:ext>
            </a:extLst>
          </p:cNvPr>
          <p:cNvSpPr txBox="1"/>
          <p:nvPr/>
        </p:nvSpPr>
        <p:spPr>
          <a:xfrm>
            <a:off x="4235593" y="1936279"/>
            <a:ext cx="36992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Ⅰ. </a:t>
            </a:r>
            <a:r>
              <a:rPr kumimoji="1" lang="zh-CN" altLang="en-US" sz="2400" dirty="0">
                <a:solidFill>
                  <a:schemeClr val="bg1"/>
                </a:solidFill>
              </a:rPr>
              <a:t>古老却不过时的障眼法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Ⅱ. </a:t>
            </a:r>
            <a:r>
              <a:rPr kumimoji="1" lang="zh-CN" altLang="en-US" sz="2400" dirty="0">
                <a:solidFill>
                  <a:schemeClr val="bg1"/>
                </a:solidFill>
              </a:rPr>
              <a:t>正常逻辑下的思维陷阱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Ⅲ. </a:t>
            </a:r>
            <a:r>
              <a:rPr kumimoji="1" lang="zh-CN" altLang="en-US" sz="2400" dirty="0">
                <a:solidFill>
                  <a:schemeClr val="bg1"/>
                </a:solidFill>
              </a:rPr>
              <a:t>精心构造的代码与场景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Ⅳ. </a:t>
            </a:r>
            <a:r>
              <a:rPr kumimoji="1" lang="zh-CN" altLang="en-US" sz="2400" dirty="0">
                <a:solidFill>
                  <a:schemeClr val="bg1"/>
                </a:solidFill>
              </a:rPr>
              <a:t>链上的一切都有迹可循</a:t>
            </a:r>
          </a:p>
        </p:txBody>
      </p:sp>
    </p:spTree>
    <p:extLst>
      <p:ext uri="{BB962C8B-B14F-4D97-AF65-F5344CB8AC3E}">
        <p14:creationId xmlns:p14="http://schemas.microsoft.com/office/powerpoint/2010/main" val="126249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etherscan.io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</a:rPr>
              <a:t>solcbuginfo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3068469" cy="369332"/>
            <a:chOff x="904673" y="525294"/>
            <a:chExt cx="3068469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3068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Ⅲ. </a:t>
              </a:r>
              <a:r>
                <a:rPr lang="zh-CN" altLang="en-US" dirty="0">
                  <a:solidFill>
                    <a:schemeClr val="bg1"/>
                  </a:solidFill>
                </a:rPr>
                <a:t>精心构造的代码与场景：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16ADE31-C7B4-8C42-BCF2-6C8C89AC6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4" y="1628028"/>
            <a:ext cx="6671013" cy="428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42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1" y="0"/>
            <a:ext cx="12213599" cy="68579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0005CC-6FD4-1242-9757-F8CCD03D2D2A}"/>
              </a:ext>
            </a:extLst>
          </p:cNvPr>
          <p:cNvSpPr txBox="1"/>
          <p:nvPr/>
        </p:nvSpPr>
        <p:spPr>
          <a:xfrm>
            <a:off x="4235593" y="3198166"/>
            <a:ext cx="369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Ⅳ. </a:t>
            </a:r>
            <a:r>
              <a:rPr kumimoji="1" lang="zh-CN" altLang="en-US" sz="2400" dirty="0">
                <a:solidFill>
                  <a:schemeClr val="bg1"/>
                </a:solidFill>
              </a:rPr>
              <a:t>链上的一切都有迹可循</a:t>
            </a:r>
          </a:p>
        </p:txBody>
      </p:sp>
    </p:spTree>
    <p:extLst>
      <p:ext uri="{BB962C8B-B14F-4D97-AF65-F5344CB8AC3E}">
        <p14:creationId xmlns:p14="http://schemas.microsoft.com/office/powerpoint/2010/main" val="1808461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2837636" cy="369332"/>
            <a:chOff x="904673" y="525294"/>
            <a:chExt cx="283763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2837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Ⅳ. </a:t>
              </a:r>
              <a:r>
                <a:rPr lang="zh-CN" altLang="en-US" dirty="0">
                  <a:solidFill>
                    <a:schemeClr val="bg1"/>
                  </a:solidFill>
                </a:rPr>
                <a:t>链上的一切都有迹可循</a:t>
              </a: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47E6907-6216-364D-BABE-D66E958D4378}"/>
              </a:ext>
            </a:extLst>
          </p:cNvPr>
          <p:cNvSpPr txBox="1"/>
          <p:nvPr/>
        </p:nvSpPr>
        <p:spPr>
          <a:xfrm>
            <a:off x="904673" y="1497979"/>
            <a:ext cx="63017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以 </a:t>
            </a:r>
            <a:r>
              <a:rPr kumimoji="1" lang="en-US" altLang="zh-CN" b="1" dirty="0">
                <a:solidFill>
                  <a:schemeClr val="bg1"/>
                </a:solidFill>
              </a:rPr>
              <a:t>Gift_1_ETH</a:t>
            </a:r>
            <a:r>
              <a:rPr kumimoji="1" lang="zh-CN" altLang="en-US" b="1" dirty="0">
                <a:solidFill>
                  <a:schemeClr val="bg1"/>
                </a:solidFill>
              </a:rPr>
              <a:t> 为例，如何寻找类似的蜜罐智能合约：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endParaRPr kumimoji="1" lang="en-US" altLang="zh-CN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b="1" dirty="0">
                <a:solidFill>
                  <a:schemeClr val="bg1"/>
                </a:solidFill>
              </a:rPr>
              <a:t>寻找相似的合约名称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b="1" dirty="0">
                <a:solidFill>
                  <a:schemeClr val="bg1"/>
                </a:solidFill>
              </a:rPr>
              <a:t>对合约创建者进行溯源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b="1" dirty="0">
                <a:solidFill>
                  <a:schemeClr val="bg1"/>
                </a:solidFill>
              </a:rPr>
              <a:t>根据蜜罐的特点，建立一定的规则，匹配已知的智能合约</a:t>
            </a:r>
            <a:endParaRPr kumimoji="1" lang="en-US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116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2837636" cy="369332"/>
            <a:chOff x="904673" y="525294"/>
            <a:chExt cx="283763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2837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Ⅳ. </a:t>
              </a:r>
              <a:r>
                <a:rPr lang="zh-CN" altLang="en-US" dirty="0">
                  <a:solidFill>
                    <a:schemeClr val="bg1"/>
                  </a:solidFill>
                </a:rPr>
                <a:t>链上的一切都有迹可循</a:t>
              </a: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5782B19-97DE-2D42-95CE-71CEC2125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4" y="1263958"/>
            <a:ext cx="5540969" cy="2674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AF0BA3-6CD5-9A4C-9FA5-4CEA1EA8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448" y="3131519"/>
            <a:ext cx="7429500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F31AC6-E08B-1A41-8887-C2574A98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702" y="2045669"/>
            <a:ext cx="73152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B52F2B-9144-F14E-9F87-69FDF0702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728" y="3439841"/>
            <a:ext cx="5624167" cy="26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5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2837636" cy="369332"/>
            <a:chOff x="904673" y="525294"/>
            <a:chExt cx="283763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2837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Ⅳ. </a:t>
              </a:r>
              <a:r>
                <a:rPr lang="zh-CN" altLang="en-US" dirty="0">
                  <a:solidFill>
                    <a:schemeClr val="bg1"/>
                  </a:solidFill>
                </a:rPr>
                <a:t>链上的一切都有迹可循</a:t>
              </a: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47E6907-6216-364D-BABE-D66E958D4378}"/>
              </a:ext>
            </a:extLst>
          </p:cNvPr>
          <p:cNvSpPr txBox="1"/>
          <p:nvPr/>
        </p:nvSpPr>
        <p:spPr>
          <a:xfrm>
            <a:off x="904673" y="1497979"/>
            <a:ext cx="737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截止 </a:t>
            </a:r>
            <a:r>
              <a:rPr kumimoji="1" lang="en-US" altLang="zh-CN" b="1" dirty="0">
                <a:solidFill>
                  <a:schemeClr val="bg1"/>
                </a:solidFill>
              </a:rPr>
              <a:t>2018/08/10</a:t>
            </a:r>
            <a:r>
              <a:rPr kumimoji="1" lang="zh-CN" altLang="en-US" b="1" dirty="0">
                <a:solidFill>
                  <a:schemeClr val="bg1"/>
                </a:solidFill>
              </a:rPr>
              <a:t>，</a:t>
            </a:r>
            <a:r>
              <a:rPr kumimoji="1" lang="en-US" altLang="zh-CN" b="1" dirty="0" err="1">
                <a:solidFill>
                  <a:schemeClr val="bg1"/>
                </a:solidFill>
              </a:rPr>
              <a:t>etherscan</a:t>
            </a:r>
            <a:r>
              <a:rPr kumimoji="1" lang="zh-CN" altLang="en-US" b="1" dirty="0">
                <a:solidFill>
                  <a:schemeClr val="bg1"/>
                </a:solidFill>
              </a:rPr>
              <a:t>上公开源码的以太坊智能合约有 </a:t>
            </a:r>
            <a:r>
              <a:rPr lang="en-US" altLang="zh-CN" b="1" dirty="0">
                <a:solidFill>
                  <a:schemeClr val="bg1"/>
                </a:solidFill>
              </a:rPr>
              <a:t>39515</a:t>
            </a:r>
            <a:r>
              <a:rPr lang="zh-CN" altLang="en-US" b="1" dirty="0">
                <a:solidFill>
                  <a:schemeClr val="bg1"/>
                </a:solidFill>
              </a:rPr>
              <a:t> 个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以太坊主链上已经部署的智能合约有 </a:t>
            </a:r>
            <a:r>
              <a:rPr lang="en-US" altLang="zh-CN" b="1" dirty="0">
                <a:solidFill>
                  <a:schemeClr val="bg1"/>
                </a:solidFill>
              </a:rPr>
              <a:t>1783869</a:t>
            </a:r>
            <a:r>
              <a:rPr lang="zh-CN" altLang="en-US" b="1" dirty="0">
                <a:solidFill>
                  <a:schemeClr val="bg1"/>
                </a:solidFill>
              </a:rPr>
              <a:t> 个</a:t>
            </a:r>
            <a:endParaRPr kumimoji="1"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E614A9-0F24-3543-8441-ADC86215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4" y="2623428"/>
            <a:ext cx="3628638" cy="2944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860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2837636" cy="369332"/>
            <a:chOff x="904673" y="525294"/>
            <a:chExt cx="283763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2837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Ⅳ. </a:t>
              </a:r>
              <a:r>
                <a:rPr lang="zh-CN" altLang="en-US" dirty="0">
                  <a:solidFill>
                    <a:schemeClr val="bg1"/>
                  </a:solidFill>
                </a:rPr>
                <a:t>链上的一切都有迹可循</a:t>
              </a: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A684854-FF4B-1047-BB8F-16941335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5" y="2596968"/>
            <a:ext cx="4711064" cy="2986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A08463-2DFC-4B40-8C2D-D58D7EB4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360" y="1345474"/>
            <a:ext cx="5458803" cy="30791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D7D5FBA-DBC2-4240-B5B3-4D2A3D8E6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94" y="1345474"/>
            <a:ext cx="4660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2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12CAE1A-E9D4-5945-9B11-F6D3E326542B}"/>
              </a:ext>
            </a:extLst>
          </p:cNvPr>
          <p:cNvGrpSpPr/>
          <p:nvPr/>
        </p:nvGrpSpPr>
        <p:grpSpPr>
          <a:xfrm>
            <a:off x="904673" y="525294"/>
            <a:ext cx="2837636" cy="369332"/>
            <a:chOff x="904673" y="525294"/>
            <a:chExt cx="2837636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5282D-338F-6442-B68F-AAC405364BBF}"/>
                </a:ext>
              </a:extLst>
            </p:cNvPr>
            <p:cNvSpPr txBox="1"/>
            <p:nvPr/>
          </p:nvSpPr>
          <p:spPr>
            <a:xfrm>
              <a:off x="904673" y="525294"/>
              <a:ext cx="2837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Ⅳ. </a:t>
              </a:r>
              <a:r>
                <a:rPr lang="zh-CN" altLang="en-US" dirty="0">
                  <a:solidFill>
                    <a:schemeClr val="bg1"/>
                  </a:solidFill>
                </a:rPr>
                <a:t>链上的一切都有迹可循</a:t>
              </a: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8311951-464F-A347-8346-105C311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E329E89-664B-124B-A9F3-DED37A54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848" y="1581151"/>
            <a:ext cx="73787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27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1" y="0"/>
            <a:ext cx="12213599" cy="68579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BDEAF4-C371-9644-8534-3F6F21968F59}"/>
              </a:ext>
            </a:extLst>
          </p:cNvPr>
          <p:cNvSpPr txBox="1"/>
          <p:nvPr/>
        </p:nvSpPr>
        <p:spPr>
          <a:xfrm>
            <a:off x="5483033" y="2721113"/>
            <a:ext cx="1204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82250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1" y="0"/>
            <a:ext cx="12213599" cy="68579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0005CC-6FD4-1242-9757-F8CCD03D2D2A}"/>
              </a:ext>
            </a:extLst>
          </p:cNvPr>
          <p:cNvSpPr txBox="1"/>
          <p:nvPr/>
        </p:nvSpPr>
        <p:spPr>
          <a:xfrm>
            <a:off x="4235593" y="3198166"/>
            <a:ext cx="369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Ⅰ. </a:t>
            </a:r>
            <a:r>
              <a:rPr kumimoji="1" lang="zh-CN" altLang="en-US" sz="2400" dirty="0">
                <a:solidFill>
                  <a:schemeClr val="bg1"/>
                </a:solidFill>
              </a:rPr>
              <a:t>古老却不过时的障眼法</a:t>
            </a:r>
            <a:endParaRPr kumimoji="1"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0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TestToken.sol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A9C7B90-DFD1-5547-9064-7D17D7E3A6A6}"/>
              </a:ext>
            </a:extLst>
          </p:cNvPr>
          <p:cNvGrpSpPr/>
          <p:nvPr/>
        </p:nvGrpSpPr>
        <p:grpSpPr>
          <a:xfrm>
            <a:off x="904673" y="525294"/>
            <a:ext cx="4145687" cy="369332"/>
            <a:chOff x="904673" y="525294"/>
            <a:chExt cx="4145687" cy="36933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87A0144-3EE8-FC48-A081-DF821832921A}"/>
                </a:ext>
              </a:extLst>
            </p:cNvPr>
            <p:cNvSpPr txBox="1"/>
            <p:nvPr/>
          </p:nvSpPr>
          <p:spPr>
            <a:xfrm>
              <a:off x="904673" y="525294"/>
              <a:ext cx="414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Ⅰ. </a:t>
              </a:r>
              <a:r>
                <a:rPr lang="zh-CN" altLang="en-US" dirty="0">
                  <a:solidFill>
                    <a:schemeClr val="bg1"/>
                  </a:solidFill>
                </a:rPr>
                <a:t>古老却不过时的障眼法： </a:t>
              </a:r>
              <a:r>
                <a:rPr lang="en-US" altLang="zh-CN" dirty="0">
                  <a:solidFill>
                    <a:schemeClr val="bg1"/>
                  </a:solidFill>
                </a:rPr>
                <a:t>TestToken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984507E4-A71A-BF46-A54E-3559A6B9EE8C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3469966-4D8B-4043-9FD8-2ACBC6D5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4" y="1781660"/>
            <a:ext cx="6834501" cy="1755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CCCC6F-83F9-6342-AC35-5D4B8AD83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93" y="3923998"/>
            <a:ext cx="6834501" cy="19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0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B676A3BD-64F7-4F42-B882-92B1866EA5BE}"/>
              </a:ext>
            </a:extLst>
          </p:cNvPr>
          <p:cNvGrpSpPr/>
          <p:nvPr/>
        </p:nvGrpSpPr>
        <p:grpSpPr>
          <a:xfrm>
            <a:off x="904673" y="525294"/>
            <a:ext cx="4145687" cy="369332"/>
            <a:chOff x="904673" y="525294"/>
            <a:chExt cx="4145687" cy="36933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A1FC941-0EE7-004B-9875-A0C8D5DB9238}"/>
                </a:ext>
              </a:extLst>
            </p:cNvPr>
            <p:cNvSpPr txBox="1"/>
            <p:nvPr/>
          </p:nvSpPr>
          <p:spPr>
            <a:xfrm>
              <a:off x="904673" y="525294"/>
              <a:ext cx="414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Ⅰ. </a:t>
              </a:r>
              <a:r>
                <a:rPr lang="zh-CN" altLang="en-US" dirty="0">
                  <a:solidFill>
                    <a:schemeClr val="bg1"/>
                  </a:solidFill>
                </a:rPr>
                <a:t>古老却不过时的障眼法： </a:t>
              </a:r>
              <a:r>
                <a:rPr lang="en-US" altLang="zh-CN" dirty="0">
                  <a:solidFill>
                    <a:schemeClr val="bg1"/>
                  </a:solidFill>
                </a:rPr>
                <a:t>TestToken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7910717E-1806-BA4F-87F8-66D911286646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TestToken.sol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247308-9B8F-0149-A949-5FA572E4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58" y="2735068"/>
            <a:ext cx="3843316" cy="13878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313851-3804-284D-989C-96D0CB9F1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66" y="1261327"/>
            <a:ext cx="5149179" cy="471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9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B676A3BD-64F7-4F42-B882-92B1866EA5BE}"/>
              </a:ext>
            </a:extLst>
          </p:cNvPr>
          <p:cNvGrpSpPr/>
          <p:nvPr/>
        </p:nvGrpSpPr>
        <p:grpSpPr>
          <a:xfrm>
            <a:off x="904673" y="525294"/>
            <a:ext cx="4145687" cy="369332"/>
            <a:chOff x="904673" y="525294"/>
            <a:chExt cx="4145687" cy="36933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A1FC941-0EE7-004B-9875-A0C8D5DB9238}"/>
                </a:ext>
              </a:extLst>
            </p:cNvPr>
            <p:cNvSpPr txBox="1"/>
            <p:nvPr/>
          </p:nvSpPr>
          <p:spPr>
            <a:xfrm>
              <a:off x="904673" y="525294"/>
              <a:ext cx="414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Ⅰ. </a:t>
              </a:r>
              <a:r>
                <a:rPr lang="zh-CN" altLang="en-US" dirty="0">
                  <a:solidFill>
                    <a:schemeClr val="bg1"/>
                  </a:solidFill>
                </a:rPr>
                <a:t>古老却不过时的障眼法： </a:t>
              </a:r>
              <a:r>
                <a:rPr lang="en-US" altLang="zh-CN" dirty="0">
                  <a:solidFill>
                    <a:schemeClr val="bg1"/>
                  </a:solidFill>
                </a:rPr>
                <a:t>TestToken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7910717E-1806-BA4F-87F8-66D911286646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TestToken.sol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AFE575-9214-7149-9BF9-79C7C6C6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4" y="1628028"/>
            <a:ext cx="7162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9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3" y="0"/>
            <a:ext cx="1221360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96FCA-5EDD-4249-82B7-6B89B6E23F4D}"/>
              </a:ext>
            </a:extLst>
          </p:cNvPr>
          <p:cNvSpPr/>
          <p:nvPr/>
        </p:nvSpPr>
        <p:spPr>
          <a:xfrm>
            <a:off x="904673" y="1122828"/>
            <a:ext cx="11008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合约来源地址：</a:t>
            </a:r>
            <a:r>
              <a:rPr lang="en-US" altLang="zh-CN" sz="1200" dirty="0">
                <a:solidFill>
                  <a:schemeClr val="bg1"/>
                </a:solidFill>
              </a:rPr>
              <a:t> https://</a:t>
            </a:r>
            <a:r>
              <a:rPr lang="en-US" altLang="zh-CN" sz="1200" dirty="0" err="1">
                <a:solidFill>
                  <a:schemeClr val="bg1"/>
                </a:solidFill>
              </a:rPr>
              <a:t>github.com</a:t>
            </a:r>
            <a:r>
              <a:rPr lang="en-US" altLang="zh-CN" sz="1200" dirty="0">
                <a:solidFill>
                  <a:schemeClr val="bg1"/>
                </a:solidFill>
              </a:rPr>
              <a:t>/thec00n/smart-contract-honeypots/blob/master/</a:t>
            </a:r>
            <a:r>
              <a:rPr lang="en-US" altLang="zh-CN" sz="1200" dirty="0" err="1">
                <a:solidFill>
                  <a:schemeClr val="bg1"/>
                </a:solidFill>
              </a:rPr>
              <a:t>TestBank.sol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5FFE834-C7B5-3247-B3C3-7005FCA24AB4}"/>
              </a:ext>
            </a:extLst>
          </p:cNvPr>
          <p:cNvGrpSpPr/>
          <p:nvPr/>
        </p:nvGrpSpPr>
        <p:grpSpPr>
          <a:xfrm>
            <a:off x="904673" y="525294"/>
            <a:ext cx="4017446" cy="369332"/>
            <a:chOff x="904673" y="525294"/>
            <a:chExt cx="4017446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3EED3C-8A2C-6E4A-B8A2-86D07B9129B7}"/>
                </a:ext>
              </a:extLst>
            </p:cNvPr>
            <p:cNvSpPr txBox="1"/>
            <p:nvPr/>
          </p:nvSpPr>
          <p:spPr>
            <a:xfrm>
              <a:off x="904673" y="525294"/>
              <a:ext cx="4017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Ⅰ. </a:t>
              </a:r>
              <a:r>
                <a:rPr lang="zh-CN" altLang="en-US" dirty="0">
                  <a:solidFill>
                    <a:schemeClr val="bg1"/>
                  </a:solidFill>
                </a:rPr>
                <a:t>古老却不过时的障眼法： </a:t>
              </a:r>
              <a:r>
                <a:rPr lang="en-US" altLang="zh-CN" dirty="0" err="1">
                  <a:solidFill>
                    <a:schemeClr val="bg1"/>
                  </a:solidFill>
                </a:rPr>
                <a:t>TestBank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D0377DD1-EFD4-2441-A534-EDB9BDFD52AB}"/>
                </a:ext>
              </a:extLst>
            </p:cNvPr>
            <p:cNvCxnSpPr>
              <a:cxnSpLocks/>
            </p:cNvCxnSpPr>
            <p:nvPr/>
          </p:nvCxnSpPr>
          <p:spPr>
            <a:xfrm>
              <a:off x="982494" y="894626"/>
              <a:ext cx="270148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760DB18-A909-E64C-A6C2-99F05F11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4" y="1261327"/>
            <a:ext cx="7096620" cy="53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8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1480</Words>
  <Application>Microsoft Macintosh PowerPoint</Application>
  <PresentationFormat>宽屏</PresentationFormat>
  <Paragraphs>130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等线</vt:lpstr>
      <vt:lpstr>等线 Light</vt:lpstr>
      <vt:lpstr>Heiti SC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TQ</dc:creator>
  <cp:lastModifiedBy>Z TQ</cp:lastModifiedBy>
  <cp:revision>52</cp:revision>
  <dcterms:created xsi:type="dcterms:W3CDTF">2018-08-07T03:42:13Z</dcterms:created>
  <dcterms:modified xsi:type="dcterms:W3CDTF">2018-08-23T02:21:56Z</dcterms:modified>
</cp:coreProperties>
</file>